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embeddedFontLs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Quattrocento Sans" panose="020B0502050000020003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RMrn01ikKxp2+AYfyqHkCN0Po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3B9DC-F15E-4BAA-9D7D-2B8D6E8CF5A2}">
  <a:tblStyle styleId="{CDE3B9DC-F15E-4BAA-9D7D-2B8D6E8CF5A2}" styleName="Table_0">
    <a:wholeTbl>
      <a:tcTxStyle b="off" i="off">
        <a:font>
          <a:latin typeface="Univers"/>
          <a:ea typeface="Univers"/>
          <a:cs typeface="Univer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0EA"/>
          </a:solidFill>
        </a:fill>
      </a:tcStyle>
    </a:wholeTbl>
    <a:band1H>
      <a:tcTxStyle/>
      <a:tcStyle>
        <a:tcBdr/>
        <a:fill>
          <a:solidFill>
            <a:srgbClr val="E3DF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DF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Univers"/>
          <a:ea typeface="Univers"/>
          <a:cs typeface="Univer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Univers"/>
          <a:ea typeface="Univers"/>
          <a:cs typeface="Univer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Univers"/>
          <a:ea typeface="Univers"/>
          <a:cs typeface="Univer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Univers"/>
          <a:ea typeface="Univers"/>
          <a:cs typeface="Univer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0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body" idx="1"/>
          </p:nvPr>
        </p:nvSpPr>
        <p:spPr>
          <a:xfrm rot="5400000">
            <a:off x="4228224" y="-1234462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0"/>
          <p:cNvSpPr txBox="1">
            <a:spLocks noGrp="1"/>
          </p:cNvSpPr>
          <p:nvPr>
            <p:ph type="title"/>
          </p:nvPr>
        </p:nvSpPr>
        <p:spPr>
          <a:xfrm rot="5400000">
            <a:off x="7924366" y="2315931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38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800100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9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" name="Google Shape;7;p29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Google Shape;82;p1" descr="Mountain range covered with sn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/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40784"/>
                </a:srgbClr>
              </a:gs>
              <a:gs pos="47744">
                <a:srgbClr val="000000">
                  <a:alpha val="50980"/>
                </a:srgbClr>
              </a:gs>
              <a:gs pos="70000">
                <a:srgbClr val="000000">
                  <a:alpha val="36862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"/>
              <a:buNone/>
            </a:pPr>
            <a:r>
              <a:rPr lang="en-US">
                <a:solidFill>
                  <a:srgbClr val="FFFFFF"/>
                </a:solidFill>
              </a:rPr>
              <a:t>Mangalore Tibetan Student Union (MTSU)</a:t>
            </a:r>
            <a:endParaRPr>
              <a:solidFill>
                <a:srgbClr val="FFFFFF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  <p:cxnSp>
        <p:nvCxnSpPr>
          <p:cNvPr id="85" name="Google Shape;85;p1"/>
          <p:cNvCxnSpPr/>
          <p:nvPr/>
        </p:nvCxnSpPr>
        <p:spPr>
          <a:xfrm rot="10800000">
            <a:off x="8115300" y="1780927"/>
            <a:ext cx="0" cy="3390901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sx="88000" sy="88000" algn="tl" rotWithShape="0">
              <a:srgbClr val="000000">
                <a:alpha val="25882"/>
              </a:srgbClr>
            </a:outerShdw>
          </a:effectLst>
        </p:spPr>
      </p:cxn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330" y="91452"/>
            <a:ext cx="1227897" cy="1227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ctrTitle"/>
          </p:nvPr>
        </p:nvSpPr>
        <p:spPr>
          <a:xfrm>
            <a:off x="578576" y="1264278"/>
            <a:ext cx="11034848" cy="433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Open Sans"/>
              <a:buNone/>
            </a:pPr>
            <a:r>
              <a:rPr lang="en-US" sz="9600" b="1" dirty="0">
                <a:latin typeface="Open Sans"/>
                <a:ea typeface="Open Sans"/>
                <a:cs typeface="Open Sans"/>
                <a:sym typeface="Open Sans"/>
              </a:rPr>
              <a:t>Achievements</a:t>
            </a:r>
            <a:br>
              <a:rPr lang="en-US" sz="96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9600" b="1" dirty="0">
                <a:latin typeface="Open Sans"/>
                <a:ea typeface="Open Sans"/>
                <a:cs typeface="Open Sans"/>
                <a:sym typeface="Open Sans"/>
              </a:rPr>
              <a:t>of </a:t>
            </a:r>
            <a:br>
              <a:rPr lang="en-US" sz="9600" b="1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9600" b="1" dirty="0">
                <a:latin typeface="Open Sans"/>
                <a:ea typeface="Open Sans"/>
                <a:cs typeface="Open Sans"/>
                <a:sym typeface="Open Sans"/>
              </a:rPr>
              <a:t>MTSU</a:t>
            </a:r>
            <a:endParaRPr sz="9600" b="1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None/>
            </a:pPr>
            <a:endParaRPr sz="22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58" name="Google Shape;158;p1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9" name="Google Shape;159;p11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5" name="Google Shape;165;p12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12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7" name="Google Shape;1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3531" y="916577"/>
            <a:ext cx="4739640" cy="473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623" y="898071"/>
            <a:ext cx="4650377" cy="473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1094698" y="266250"/>
            <a:ext cx="999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10% scholarship or concession received on reserved seat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5" name="Google Shape;175;p13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13"/>
          <p:cNvCxnSpPr/>
          <p:nvPr/>
        </p:nvCxnSpPr>
        <p:spPr>
          <a:xfrm>
            <a:off x="886597" y="649323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13"/>
          <p:cNvSpPr/>
          <p:nvPr/>
        </p:nvSpPr>
        <p:spPr>
          <a:xfrm>
            <a:off x="1094693" y="266250"/>
            <a:ext cx="403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placements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766" y="827903"/>
            <a:ext cx="4987636" cy="5535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4" name="Google Shape;184;p14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14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14"/>
          <p:cNvSpPr/>
          <p:nvPr/>
        </p:nvSpPr>
        <p:spPr>
          <a:xfrm>
            <a:off x="1094712" y="266241"/>
            <a:ext cx="93810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Free MSc seats and Post BSc seats with low fees and Stipend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6987" y="822915"/>
            <a:ext cx="5298026" cy="5163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3" name="Google Shape;193;p15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15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15"/>
          <p:cNvSpPr/>
          <p:nvPr/>
        </p:nvSpPr>
        <p:spPr>
          <a:xfrm>
            <a:off x="1094698" y="266250"/>
            <a:ext cx="957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Gold Medalist from yenepoya deemed to be University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700" y="830275"/>
            <a:ext cx="8873624" cy="51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ctrTitle"/>
          </p:nvPr>
        </p:nvSpPr>
        <p:spPr>
          <a:xfrm>
            <a:off x="670016" y="2194560"/>
            <a:ext cx="11034848" cy="394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pen Sans"/>
              <a:buNone/>
            </a:pPr>
            <a:r>
              <a:rPr lang="en-US" sz="8000" b="1">
                <a:latin typeface="Open Sans"/>
                <a:ea typeface="Open Sans"/>
                <a:cs typeface="Open Sans"/>
                <a:sym typeface="Open Sans"/>
              </a:rPr>
              <a:t>Programs Initiated</a:t>
            </a:r>
            <a:endParaRPr sz="8000" b="1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3" name="Google Shape;203;p16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16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0" name="Google Shape;210;p17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17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2" name="Google Shape;2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36" y="1015230"/>
            <a:ext cx="3060000" cy="435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9269" y="1015230"/>
            <a:ext cx="7740000" cy="43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7"/>
          <p:cNvSpPr/>
          <p:nvPr/>
        </p:nvSpPr>
        <p:spPr>
          <a:xfrm>
            <a:off x="837602" y="170613"/>
            <a:ext cx="102527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counseling sessions in tibetan schools and sikkim Govt schools.</a:t>
            </a:r>
            <a:b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0" name="Google Shape;220;p1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18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2" name="Google Shape;2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0045" y="1038497"/>
            <a:ext cx="6115522" cy="47810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8"/>
          <p:cNvSpPr/>
          <p:nvPr/>
        </p:nvSpPr>
        <p:spPr>
          <a:xfrm>
            <a:off x="905692" y="234475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Appoints admission helpers every year.</a:t>
            </a:r>
            <a:b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9" name="Google Shape;229;p19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19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1" name="Google Shape;2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834" y="1204164"/>
            <a:ext cx="3852726" cy="444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8496" y="1204164"/>
            <a:ext cx="6457406" cy="444967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>
            <a:off x="800100" y="278917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Welcome program for freshers every year.</a:t>
            </a:r>
            <a:b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9" name="Google Shape;239;p20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20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1" name="Google Shape;2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259" y="986639"/>
            <a:ext cx="4570214" cy="488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0732" y="1006580"/>
            <a:ext cx="3168763" cy="486556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0"/>
          <p:cNvSpPr/>
          <p:nvPr/>
        </p:nvSpPr>
        <p:spPr>
          <a:xfrm>
            <a:off x="964250" y="0"/>
            <a:ext cx="10591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His Holiness Birthday celebration every year by Organizing cultural programs. </a:t>
            </a:r>
            <a:b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0" y="0"/>
            <a:ext cx="1243913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574050" y="2001796"/>
            <a:ext cx="8290200" cy="423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"/>
              <a:buNone/>
            </a:pPr>
            <a:r>
              <a:rPr lang="en-US" sz="4000" b="1" u="sng" dirty="0"/>
              <a:t>Mangalore Tibetan Student Union (MTSU)</a:t>
            </a:r>
            <a:br>
              <a:rPr lang="en-US" sz="4000" b="1" u="sng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Established in September 2018</a:t>
            </a:r>
            <a:br>
              <a:rPr lang="en-US" sz="4000" dirty="0"/>
            </a:br>
            <a:r>
              <a:rPr lang="en-US" sz="4000" dirty="0"/>
              <a:t> </a:t>
            </a:r>
            <a:br>
              <a:rPr lang="en-US" sz="4000" dirty="0"/>
            </a:br>
            <a:r>
              <a:rPr lang="en-US" sz="4000" b="1" dirty="0"/>
              <a:t>Vision:</a:t>
            </a:r>
            <a:br>
              <a:rPr lang="en-US" sz="4000" dirty="0"/>
            </a:br>
            <a:r>
              <a:rPr lang="en-US" sz="4000" dirty="0"/>
              <a:t>Helping Tibetan/Himalayan students find best affordable places with updated curricula and facilities.</a:t>
            </a:r>
            <a:endParaRPr dirty="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2955" y="673058"/>
            <a:ext cx="265747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9" name="Google Shape;249;p2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21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1" name="Google Shape;2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914400"/>
            <a:ext cx="10287000" cy="50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952500" y="268069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Sports Events.</a:t>
            </a:r>
            <a:b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8" name="Google Shape;258;p22"/>
          <p:cNvCxnSpPr/>
          <p:nvPr/>
        </p:nvCxnSpPr>
        <p:spPr>
          <a:xfrm>
            <a:off x="800100" y="924525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22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0" name="Google Shape;2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370" y="1143000"/>
            <a:ext cx="6260918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59" y="1143000"/>
            <a:ext cx="51435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2"/>
          <p:cNvSpPr/>
          <p:nvPr/>
        </p:nvSpPr>
        <p:spPr>
          <a:xfrm>
            <a:off x="912623" y="235220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Distributing Snacks at Destitute homes.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>
            <a:off x="0" y="1562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8" name="Google Shape;268;p23"/>
          <p:cNvCxnSpPr/>
          <p:nvPr/>
        </p:nvCxnSpPr>
        <p:spPr>
          <a:xfrm>
            <a:off x="800100" y="8672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800100" y="6444960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23"/>
          <p:cNvSpPr/>
          <p:nvPr/>
        </p:nvSpPr>
        <p:spPr>
          <a:xfrm>
            <a:off x="1003823" y="235220"/>
            <a:ext cx="36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 from local politician</a:t>
            </a:r>
            <a:endParaRPr sz="2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1" name="Google Shape;2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2007" y="996546"/>
            <a:ext cx="4127862" cy="526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5894" y="996546"/>
            <a:ext cx="3736793" cy="526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8" name="Google Shape;278;p24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24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0" name="Google Shape;280;p24"/>
          <p:cNvGrpSpPr/>
          <p:nvPr/>
        </p:nvGrpSpPr>
        <p:grpSpPr>
          <a:xfrm>
            <a:off x="2918554" y="1109663"/>
            <a:ext cx="6540671" cy="4390479"/>
            <a:chOff x="886555" y="25446"/>
            <a:chExt cx="6540671" cy="4390479"/>
          </a:xfrm>
        </p:grpSpPr>
        <p:sp>
          <p:nvSpPr>
            <p:cNvPr id="281" name="Google Shape;281;p24"/>
            <p:cNvSpPr/>
            <p:nvPr/>
          </p:nvSpPr>
          <p:spPr>
            <a:xfrm rot="5400000">
              <a:off x="1190611" y="1297631"/>
              <a:ext cx="1147643" cy="130655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DBD6C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86555" y="25446"/>
              <a:ext cx="1931956" cy="1352306"/>
            </a:xfrm>
            <a:prstGeom prst="roundRect">
              <a:avLst>
                <a:gd name="adj" fmla="val 1667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4"/>
            <p:cNvSpPr txBox="1"/>
            <p:nvPr/>
          </p:nvSpPr>
          <p:spPr>
            <a:xfrm>
              <a:off x="952581" y="91472"/>
              <a:ext cx="1799904" cy="122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975" tIns="220975" rIns="220975" bIns="22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5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2818512" y="154419"/>
              <a:ext cx="1405120" cy="109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4"/>
            <p:cNvSpPr txBox="1"/>
            <p:nvPr/>
          </p:nvSpPr>
          <p:spPr>
            <a:xfrm>
              <a:off x="2818512" y="154419"/>
              <a:ext cx="1405120" cy="109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President</a:t>
              </a:r>
              <a:endPara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 rot="5400000">
              <a:off x="2792408" y="2816718"/>
              <a:ext cx="1147643" cy="1306551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F3ECE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2488352" y="1544532"/>
              <a:ext cx="1931956" cy="1352306"/>
            </a:xfrm>
            <a:prstGeom prst="roundRect">
              <a:avLst>
                <a:gd name="adj" fmla="val 1667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 txBox="1"/>
            <p:nvPr/>
          </p:nvSpPr>
          <p:spPr>
            <a:xfrm>
              <a:off x="2554378" y="1610558"/>
              <a:ext cx="1799904" cy="122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975" tIns="220975" rIns="220975" bIns="22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5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4420309" y="1673505"/>
              <a:ext cx="1405120" cy="109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 txBox="1"/>
            <p:nvPr/>
          </p:nvSpPr>
          <p:spPr>
            <a:xfrm>
              <a:off x="4420309" y="1673505"/>
              <a:ext cx="1405120" cy="109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Open Sans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Executive members in all colleges.</a:t>
              </a:r>
              <a:endParaRPr sz="1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4090149" y="3063619"/>
              <a:ext cx="1931956" cy="1352306"/>
            </a:xfrm>
            <a:prstGeom prst="roundRect">
              <a:avLst>
                <a:gd name="adj" fmla="val 1667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 txBox="1"/>
            <p:nvPr/>
          </p:nvSpPr>
          <p:spPr>
            <a:xfrm>
              <a:off x="4156175" y="3129645"/>
              <a:ext cx="1799904" cy="1220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975" tIns="220975" rIns="220975" bIns="22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5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6022106" y="3192592"/>
              <a:ext cx="1405120" cy="109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4"/>
            <p:cNvSpPr txBox="1"/>
            <p:nvPr/>
          </p:nvSpPr>
          <p:spPr>
            <a:xfrm>
              <a:off x="6022106" y="3192592"/>
              <a:ext cx="1405120" cy="1092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Open Sans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Students</a:t>
              </a:r>
              <a:endPara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5" name="Google Shape;295;p24"/>
          <p:cNvSpPr/>
          <p:nvPr/>
        </p:nvSpPr>
        <p:spPr>
          <a:xfrm>
            <a:off x="918779" y="234586"/>
            <a:ext cx="26212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MTSU Functions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3">
            <a:alphaModFix/>
          </a:blip>
          <a:srcRect t="1622" r="-2" b="-1"/>
          <a:stretch/>
        </p:blipFill>
        <p:spPr>
          <a:xfrm>
            <a:off x="0" y="13073"/>
            <a:ext cx="12192000" cy="685798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/>
          <p:nvPr/>
        </p:nvSpPr>
        <p:spPr>
          <a:xfrm>
            <a:off x="-1" y="-5"/>
            <a:ext cx="48768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25"/>
          <p:cNvSpPr txBox="1">
            <a:spLocks noGrp="1"/>
          </p:cNvSpPr>
          <p:nvPr>
            <p:ph type="ctrTitle"/>
          </p:nvPr>
        </p:nvSpPr>
        <p:spPr>
          <a:xfrm>
            <a:off x="594359" y="1513554"/>
            <a:ext cx="3964577" cy="383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 b="1" dirty="0">
                <a:latin typeface="Open Sans"/>
                <a:ea typeface="Open Sans"/>
                <a:cs typeface="Open Sans"/>
                <a:sym typeface="Open Sans"/>
              </a:rPr>
              <a:t>Presidents Till the dates</a:t>
            </a:r>
            <a:br>
              <a:rPr lang="en-US" sz="4400" dirty="0"/>
            </a:br>
            <a:br>
              <a:rPr lang="en-US" sz="4400" dirty="0"/>
            </a:br>
            <a:endParaRPr sz="4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4" name="Google Shape;304;p25"/>
          <p:cNvCxnSpPr>
            <a:cxnSpLocks/>
          </p:cNvCxnSpPr>
          <p:nvPr/>
        </p:nvCxnSpPr>
        <p:spPr>
          <a:xfrm>
            <a:off x="840259" y="4269250"/>
            <a:ext cx="3496963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0" name="Google Shape;310;p26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26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2883" y="1447801"/>
            <a:ext cx="2391536" cy="21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/>
          <p:nvPr/>
        </p:nvSpPr>
        <p:spPr>
          <a:xfrm>
            <a:off x="7881257" y="4033298"/>
            <a:ext cx="30523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Tashi Tenzin – (2020-2021)</a:t>
            </a:r>
            <a:b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" name="Google Shape;314;p26"/>
          <p:cNvPicPr preferRelativeResize="0"/>
          <p:nvPr/>
        </p:nvPicPr>
        <p:blipFill rotWithShape="1">
          <a:blip r:embed="rId4">
            <a:alphaModFix/>
          </a:blip>
          <a:srcRect l="22162" t="42075" r="18533"/>
          <a:stretch/>
        </p:blipFill>
        <p:spPr>
          <a:xfrm>
            <a:off x="4637313" y="1447801"/>
            <a:ext cx="2076995" cy="227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6"/>
          <p:cNvSpPr/>
          <p:nvPr/>
        </p:nvSpPr>
        <p:spPr>
          <a:xfrm>
            <a:off x="4262846" y="4033297"/>
            <a:ext cx="36663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Tashi Dolma - (2019- 2020)</a:t>
            </a:r>
            <a:b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986246" y="4071688"/>
            <a:ext cx="30893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Tenzin Chokrap -2018-2019</a:t>
            </a:r>
            <a:b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7" name="Google Shape;31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4969" y="1447801"/>
            <a:ext cx="2139751" cy="227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23" name="Google Shape;323;p27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27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9209" y="1447801"/>
            <a:ext cx="2433172" cy="295220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7"/>
          <p:cNvSpPr/>
          <p:nvPr/>
        </p:nvSpPr>
        <p:spPr>
          <a:xfrm>
            <a:off x="2340429" y="4632517"/>
            <a:ext cx="3130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Tenzin Tsering 2021- 2022)</a:t>
            </a:r>
            <a:b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6357409" y="4670678"/>
            <a:ext cx="3185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Tenzin Kyinzom ( 2022-2023)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" name="Google Shape;328;p27"/>
          <p:cNvPicPr preferRelativeResize="0"/>
          <p:nvPr/>
        </p:nvPicPr>
        <p:blipFill rotWithShape="1">
          <a:blip r:embed="rId4">
            <a:alphaModFix/>
          </a:blip>
          <a:srcRect t="34350"/>
          <a:stretch/>
        </p:blipFill>
        <p:spPr>
          <a:xfrm>
            <a:off x="6560428" y="1393116"/>
            <a:ext cx="2779515" cy="306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3">
            <a:alphaModFix/>
          </a:blip>
          <a:srcRect t="1747"/>
          <a:stretch/>
        </p:blipFill>
        <p:spPr>
          <a:xfrm>
            <a:off x="0" y="15"/>
            <a:ext cx="12192000" cy="685798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8"/>
          <p:cNvSpPr/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5000">
                <a:srgbClr val="000000">
                  <a:alpha val="40784"/>
                </a:srgbClr>
              </a:gs>
              <a:gs pos="47744">
                <a:srgbClr val="000000">
                  <a:alpha val="50980"/>
                </a:srgbClr>
              </a:gs>
              <a:gs pos="70000">
                <a:srgbClr val="000000">
                  <a:alpha val="36862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28"/>
          <p:cNvSpPr txBox="1"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37" name="Google Shape;337;p28"/>
          <p:cNvCxnSpPr/>
          <p:nvPr/>
        </p:nvCxnSpPr>
        <p:spPr>
          <a:xfrm rot="10800000">
            <a:off x="8115300" y="1780927"/>
            <a:ext cx="0" cy="3390901"/>
          </a:xfrm>
          <a:prstGeom prst="straightConnector1">
            <a:avLst/>
          </a:prstGeom>
          <a:noFill/>
          <a:ln w="444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sx="88000" sy="88000" algn="tl" rotWithShape="0">
              <a:srgbClr val="000000">
                <a:alpha val="25882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0" name="Google Shape;100;p3"/>
          <p:cNvCxnSpPr/>
          <p:nvPr/>
        </p:nvCxnSpPr>
        <p:spPr>
          <a:xfrm>
            <a:off x="2459875" y="1125150"/>
            <a:ext cx="57150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3"/>
          <p:cNvCxnSpPr/>
          <p:nvPr/>
        </p:nvCxnSpPr>
        <p:spPr>
          <a:xfrm>
            <a:off x="2459875" y="6425925"/>
            <a:ext cx="5715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/>
          <p:nvPr/>
        </p:nvSpPr>
        <p:spPr>
          <a:xfrm>
            <a:off x="2350450" y="623700"/>
            <a:ext cx="7148700" cy="5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Objectives: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Reserve seats for Tibetan and Himalayan students. 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 students find well-registered or approved colleges from UGC with affordable fees.</a:t>
            </a:r>
            <a:b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 scholarships and concessions for students.</a:t>
            </a:r>
            <a:b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financial assistance to economically disadvantaged students through scholarships or discounts from affiliated colleges.</a:t>
            </a:r>
            <a:b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Organize career counselling sessions to inform 10th and 12th-grade graduates about different careers and available career opportunities in Mangalore.</a:t>
            </a:r>
            <a:b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Promote Tibetan culture and heritage in Mangalore.</a:t>
            </a:r>
            <a:b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Find affordable pathways for pursuing higher degrees after diploma, undergraduate, and postgraduate studies.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5"/>
          <p:cNvCxnSpPr/>
          <p:nvPr/>
        </p:nvCxnSpPr>
        <p:spPr>
          <a:xfrm>
            <a:off x="800100" y="723900"/>
            <a:ext cx="57150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" name="Google Shape;108;p5"/>
          <p:cNvCxnSpPr/>
          <p:nvPr/>
        </p:nvCxnSpPr>
        <p:spPr>
          <a:xfrm>
            <a:off x="800100" y="6134100"/>
            <a:ext cx="5715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090" y="922279"/>
            <a:ext cx="10291021" cy="49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/>
          <p:nvPr/>
        </p:nvSpPr>
        <p:spPr>
          <a:xfrm>
            <a:off x="982500" y="156200"/>
            <a:ext cx="687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MTSU Students blessed by His Holiness in Mangalore(2019)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" name="Google Shape;116;p6"/>
          <p:cNvCxnSpPr/>
          <p:nvPr/>
        </p:nvCxnSpPr>
        <p:spPr>
          <a:xfrm>
            <a:off x="800100" y="922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6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8446" y="3046658"/>
            <a:ext cx="3810000" cy="273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8862" y="1301236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130" y="922900"/>
            <a:ext cx="2852633" cy="285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7130" y="3326837"/>
            <a:ext cx="2971256" cy="175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0590" y="3756239"/>
            <a:ext cx="1885950" cy="1314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7861" y="1088312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1006261" y="291167"/>
            <a:ext cx="47243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Universities/ colleges paneled with MTSU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7"/>
          <p:cNvSpPr txBox="1">
            <a:spLocks noGrp="1"/>
          </p:cNvSpPr>
          <p:nvPr>
            <p:ph type="ctrTitle"/>
          </p:nvPr>
        </p:nvSpPr>
        <p:spPr>
          <a:xfrm>
            <a:off x="647699" y="908233"/>
            <a:ext cx="10108800" cy="4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</a:pPr>
            <a:r>
              <a:rPr lang="en-US" sz="2600" b="1" u="sng" dirty="0">
                <a:sym typeface="Open Sans"/>
              </a:rPr>
              <a:t>T</a:t>
            </a:r>
            <a:r>
              <a:rPr lang="en-US" sz="2600" b="1" u="sng" dirty="0">
                <a:latin typeface="Quattrocento Sans"/>
                <a:ea typeface="Quattrocento Sans"/>
                <a:cs typeface="Quattrocento Sans"/>
                <a:sym typeface="Quattrocento Sans"/>
              </a:rPr>
              <a:t>otal students admitted till the date</a:t>
            </a:r>
            <a:endParaRPr sz="2600" b="1" u="sng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</a:pPr>
            <a:endParaRPr sz="26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None/>
            </a:pPr>
            <a:endParaRPr sz="2600" b="1" dirty="0"/>
          </a:p>
        </p:txBody>
      </p:sp>
      <p:cxnSp>
        <p:nvCxnSpPr>
          <p:cNvPr id="132" name="Google Shape;132;p7"/>
          <p:cNvCxnSpPr/>
          <p:nvPr/>
        </p:nvCxnSpPr>
        <p:spPr>
          <a:xfrm>
            <a:off x="2801895" y="6010532"/>
            <a:ext cx="5715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33" name="Google Shape;133;p7"/>
          <p:cNvGraphicFramePr/>
          <p:nvPr>
            <p:extLst>
              <p:ext uri="{D42A27DB-BD31-4B8C-83A1-F6EECF244321}">
                <p14:modId xmlns:p14="http://schemas.microsoft.com/office/powerpoint/2010/main" val="3019477286"/>
              </p:ext>
            </p:extLst>
          </p:nvPr>
        </p:nvGraphicFramePr>
        <p:xfrm>
          <a:off x="800108" y="1458097"/>
          <a:ext cx="10506323" cy="4327833"/>
        </p:xfrm>
        <a:graphic>
          <a:graphicData uri="http://schemas.openxmlformats.org/drawingml/2006/table">
            <a:tbl>
              <a:tblPr firstRow="1" bandRow="1">
                <a:noFill/>
                <a:tableStyleId>{CDE3B9DC-F15E-4BAA-9D7D-2B8D6E8CF5A2}</a:tableStyleId>
              </a:tblPr>
              <a:tblGrid>
                <a:gridCol w="326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2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3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S. No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Academic year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Students Admitted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14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61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75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7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49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 </a:t>
                      </a:r>
                      <a:endParaRPr sz="18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300</a:t>
                      </a: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8"/>
          <p:cNvGraphicFramePr/>
          <p:nvPr/>
        </p:nvGraphicFramePr>
        <p:xfrm>
          <a:off x="1979749" y="902546"/>
          <a:ext cx="8128000" cy="5191900"/>
        </p:xfrm>
        <a:graphic>
          <a:graphicData uri="http://schemas.openxmlformats.org/drawingml/2006/table">
            <a:tbl>
              <a:tblPr firstRow="1" bandRow="1">
                <a:noFill/>
                <a:tableStyleId>{CDE3B9DC-F15E-4BAA-9D7D-2B8D6E8CF5A2}</a:tableStyleId>
              </a:tblPr>
              <a:tblGrid>
                <a:gridCol w="12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S. No.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Name of Course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No. of Students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GNM Nursing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48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BSc Nursing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PB. BSc Nursing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16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MSc Nursing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Bachelor in Audiology Speech-Language Pathology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6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Bachelor in Physiotherapy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7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BSc. Food Nutrition and Dietetics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8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BSc. Hospitality Management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9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Bachelor in Engineering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4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10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Bachelor in Computer Application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11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MBA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12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MSc MLT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1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Total</a:t>
                      </a:r>
                      <a:endParaRPr sz="12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113</a:t>
                      </a:r>
                      <a:endParaRPr sz="12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9" name="Google Shape;139;p8"/>
          <p:cNvSpPr/>
          <p:nvPr/>
        </p:nvSpPr>
        <p:spPr>
          <a:xfrm>
            <a:off x="1741714" y="25621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Total Number of Graduated students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9"/>
          <p:cNvGraphicFramePr/>
          <p:nvPr/>
        </p:nvGraphicFramePr>
        <p:xfrm>
          <a:off x="1487299" y="769871"/>
          <a:ext cx="8128000" cy="5191900"/>
        </p:xfrm>
        <a:graphic>
          <a:graphicData uri="http://schemas.openxmlformats.org/drawingml/2006/table">
            <a:tbl>
              <a:tblPr firstRow="1" bandRow="1">
                <a:noFill/>
                <a:tableStyleId>{CDE3B9DC-F15E-4BAA-9D7D-2B8D6E8CF5A2}</a:tableStyleId>
              </a:tblPr>
              <a:tblGrid>
                <a:gridCol w="123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S. No.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 Name of Course</a:t>
                      </a:r>
                      <a:endParaRPr sz="1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No. of Students</a:t>
                      </a:r>
                      <a:endParaRPr sz="12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GNM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89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Bsc Nursing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59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3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PB Bsc Nursing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16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Msc Nursing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Msc. MLT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Bsc Microbiology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7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Bsc Physician Assistant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4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8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Bsc Food Nutrition and Dietetics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9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Bachelor in Physiotherapy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10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Bachelor in Engineering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5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11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Bsc Hospitality science or Hotel management 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12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Bachelor in Computer application</a:t>
                      </a:r>
                      <a:endParaRPr sz="1600" b="0" i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</a:t>
                      </a:r>
                      <a:endParaRPr sz="16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Total</a:t>
                      </a:r>
                      <a:endParaRPr sz="12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187</a:t>
                      </a:r>
                      <a:endParaRPr sz="12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5" name="Google Shape;145;p9"/>
          <p:cNvSpPr/>
          <p:nvPr/>
        </p:nvSpPr>
        <p:spPr>
          <a:xfrm>
            <a:off x="1741714" y="25621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Students Studying in differents Courses 2023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/>
          <p:nvPr/>
        </p:nvSpPr>
        <p:spPr>
          <a:xfrm>
            <a:off x="1741714" y="25621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Scholarships or concession availed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51" name="Google Shape;151;p10"/>
          <p:cNvGraphicFramePr/>
          <p:nvPr>
            <p:extLst>
              <p:ext uri="{D42A27DB-BD31-4B8C-83A1-F6EECF244321}">
                <p14:modId xmlns:p14="http://schemas.microsoft.com/office/powerpoint/2010/main" val="2728048715"/>
              </p:ext>
            </p:extLst>
          </p:nvPr>
        </p:nvGraphicFramePr>
        <p:xfrm>
          <a:off x="1433385" y="1000897"/>
          <a:ext cx="7488194" cy="4633780"/>
        </p:xfrm>
        <a:graphic>
          <a:graphicData uri="http://schemas.openxmlformats.org/drawingml/2006/table">
            <a:tbl>
              <a:tblPr firstRow="1" bandRow="1">
                <a:noFill/>
                <a:tableStyleId>{CDE3B9DC-F15E-4BAA-9D7D-2B8D6E8CF5A2}</a:tableStyleId>
              </a:tblPr>
              <a:tblGrid>
                <a:gridCol w="131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2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S. No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 year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Scholarship (Rs)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1,10,000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2019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2,21,000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4,35,900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3,46,500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6,76,480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21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2023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4,52,500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16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22,42,380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_2SEEDS">
      <a:dk1>
        <a:srgbClr val="000000"/>
      </a:dk1>
      <a:lt1>
        <a:srgbClr val="FFFFFF"/>
      </a:lt1>
      <a:dk2>
        <a:srgbClr val="242A41"/>
      </a:dk2>
      <a:lt2>
        <a:srgbClr val="E2E3E8"/>
      </a:lt2>
      <a:accent1>
        <a:srgbClr val="AEA16A"/>
      </a:accent1>
      <a:accent2>
        <a:srgbClr val="C39679"/>
      </a:accent2>
      <a:accent3>
        <a:srgbClr val="9BA674"/>
      </a:accent3>
      <a:accent4>
        <a:srgbClr val="76A4C2"/>
      </a:accent4>
      <a:accent5>
        <a:srgbClr val="8F9BCD"/>
      </a:accent5>
      <a:accent6>
        <a:srgbClr val="8876C2"/>
      </a:accent6>
      <a:hlink>
        <a:srgbClr val="6976A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0</TotalTime>
  <Words>529</Words>
  <Application>Microsoft Office PowerPoint</Application>
  <PresentationFormat>Widescreen</PresentationFormat>
  <Paragraphs>172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Open Sans</vt:lpstr>
      <vt:lpstr>Quattrocento Sans</vt:lpstr>
      <vt:lpstr>Roboto</vt:lpstr>
      <vt:lpstr>Arial</vt:lpstr>
      <vt:lpstr>ChronicleVTI</vt:lpstr>
      <vt:lpstr>Mangalore Tibetan Student Union (MTSU) </vt:lpstr>
      <vt:lpstr>Mangalore Tibetan Student Union (MTSU)   Established in September 2018   Vision: Helping Tibetan/Himalayan students find best affordable places with updated curricula and facilities.</vt:lpstr>
      <vt:lpstr>PowerPoint Presentation</vt:lpstr>
      <vt:lpstr>PowerPoint Presentation</vt:lpstr>
      <vt:lpstr>PowerPoint Presentation</vt:lpstr>
      <vt:lpstr>Total students admitted till the date  </vt:lpstr>
      <vt:lpstr>PowerPoint Presentation</vt:lpstr>
      <vt:lpstr>PowerPoint Presentation</vt:lpstr>
      <vt:lpstr>PowerPoint Presentation</vt:lpstr>
      <vt:lpstr>Achievements of  MTSU </vt:lpstr>
      <vt:lpstr>PowerPoint Presentation</vt:lpstr>
      <vt:lpstr>PowerPoint Presentation</vt:lpstr>
      <vt:lpstr>PowerPoint Presentation</vt:lpstr>
      <vt:lpstr>PowerPoint Presentation</vt:lpstr>
      <vt:lpstr>Programs Initiated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Presidents Till the dates 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Mangalore Tibetan Student Union (MTSU)</dc:title>
  <dc:creator>hp</dc:creator>
  <cp:lastModifiedBy>Aditya Kumar</cp:lastModifiedBy>
  <cp:revision>1</cp:revision>
  <dcterms:created xsi:type="dcterms:W3CDTF">2023-11-08T05:31:34Z</dcterms:created>
  <dcterms:modified xsi:type="dcterms:W3CDTF">2024-03-15T10:54:24Z</dcterms:modified>
</cp:coreProperties>
</file>